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B74BA-8136-486F-99CA-26103866BE2D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186C6-6A11-47EA-8640-1B64E9ED68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03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 single Lewis structure is often an inadequate description of the molecule and this deficiency is overcome by introducing the concept of </a:t>
            </a:r>
            <a:r>
              <a:rPr lang="en-GB" b="1" dirty="0" smtClean="0"/>
              <a:t>resonance</a:t>
            </a:r>
            <a:r>
              <a:rPr lang="en-GB" dirty="0" smtClean="0"/>
              <a:t>, in which the actual structure of the molecule is taken to be a superposition, or average, of all the feasible Lewis structures corresponding to a given atomic arrangement.</a:t>
            </a:r>
          </a:p>
          <a:p>
            <a:r>
              <a:rPr lang="en-GB" dirty="0" smtClean="0"/>
              <a:t>Resonance has two main effects:</a:t>
            </a:r>
          </a:p>
          <a:p>
            <a:r>
              <a:rPr lang="en-GB" dirty="0" smtClean="0"/>
              <a:t>Resonance averages the bond characteristics over the molecule.</a:t>
            </a:r>
          </a:p>
          <a:p>
            <a:r>
              <a:rPr lang="en-GB" dirty="0" smtClean="0"/>
              <a:t>The energy of a resonance hybrid structure is lower than that of any single contributing structure.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186C6-6A11-47EA-8640-1B64E9ED68C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61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Experimental bond lengths should be used whenever possible, but covalent radii are useful</a:t>
            </a:r>
          </a:p>
          <a:p>
            <a:r>
              <a:rPr lang="en-GB" dirty="0" smtClean="0"/>
              <a:t>for making cautious estimates when experimental data are not available.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Covalent radii vary through the periodic table in much the same way as metallic and ionic radii (Section 1.9a), for the same reasons,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186C6-6A11-47EA-8640-1B64E9ED68C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0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Mean bond enthalpies can be used to estimate reaction enthalpies. However, thermodynamic</a:t>
            </a:r>
          </a:p>
          <a:p>
            <a:r>
              <a:rPr lang="en-GB" dirty="0" smtClean="0"/>
              <a:t>data on actual species should be used whenever possible in preference to mean</a:t>
            </a:r>
          </a:p>
          <a:p>
            <a:r>
              <a:rPr lang="en-GB" dirty="0" smtClean="0"/>
              <a:t>values because the latter can be misleading.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186C6-6A11-47EA-8640-1B64E9ED68C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041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Because a large</a:t>
            </a:r>
          </a:p>
          <a:p>
            <a:r>
              <a:rPr lang="en-GB" dirty="0" smtClean="0"/>
              <a:t>difference indicates that the electronegativity of one element is high and that of the other</a:t>
            </a:r>
          </a:p>
          <a:p>
            <a:r>
              <a:rPr lang="en-GB" dirty="0" smtClean="0"/>
              <a:t>is 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186C6-6A11-47EA-8640-1B64E9ED68C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00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393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34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2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0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44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8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13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12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739BF-E43E-480B-9ACF-1BB063662268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149E-729D-475D-82F6-72D8EB951E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3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1.png"/><Relationship Id="rId2" Type="http://schemas.microsoft.com/office/2007/relationships/media" Target="../media/media4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5.wma"/><Relationship Id="rId7" Type="http://schemas.openxmlformats.org/officeDocument/2006/relationships/image" Target="../media/image3.wmf"/><Relationship Id="rId2" Type="http://schemas.microsoft.com/office/2007/relationships/media" Target="../media/media5.wm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CHM 1O1:General Chemistry I</a:t>
            </a:r>
            <a:br>
              <a:rPr lang="en-GB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(Stream 2)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Dr AO Sobola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C19 - 1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3"/>
    </mc:Choice>
    <mc:Fallback xmlns="">
      <p:transition spd="slow" advTm="28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Electronegativity and Bond Polarity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lectronegativity is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defined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as the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power of an atom of the element to attract electrons to itself when it is part of a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compound. The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greater the difference in electronegativity between two elements A and B,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 greater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the ionic character of the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A-B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bond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Pauling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electronegativities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are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to make qualitative assessments of the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polarities of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bonds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. Chemical bonds could be ionic, polar covalent or non-polar covalent.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Ionic bonding is characterized by a large difference in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electronegativity.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Binary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compounds in which the difference in electronegativity between the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two elements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is greater than about 1.7 can generally be regarded as being predominantly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ionic.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Binary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compounds that are predominantly covalently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bonded are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typically formed between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non metals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, which commonly have high </a:t>
            </a:r>
            <a:r>
              <a:rPr lang="en-GB" sz="1800" dirty="0" err="1" smtClean="0">
                <a:latin typeface="Times New Roman" pitchFamily="18" charset="0"/>
                <a:cs typeface="Times New Roman" pitchFamily="18" charset="0"/>
              </a:rPr>
              <a:t>electronegativities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. Covalent bonding is characterized by a small difference in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electronegativities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GB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Examples: For </a:t>
            </a:r>
            <a:r>
              <a:rPr lang="en-GB" sz="1800" dirty="0" err="1">
                <a:latin typeface="Times New Roman" pitchFamily="18" charset="0"/>
                <a:cs typeface="Times New Roman" pitchFamily="18" charset="0"/>
              </a:rPr>
              <a:t>MgO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l-GR" sz="1800" dirty="0" smtClean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GB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3.44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1.31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= 2.13 and is therefore, ionic.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By contrast, for SiO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, Δ</a:t>
            </a:r>
            <a:r>
              <a:rPr lang="el-GR" sz="1800" dirty="0" smtClean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GB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2.58 - 1.90 =  0.68 and thus exhibits covalent bonding.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Molecules with no net electronegative difference are said to possess non-polar covalent bond. For example, 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, O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, Cl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, N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, etc. have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l-GR" sz="1800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GB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0 and are therefore non-polar.</a:t>
            </a:r>
          </a:p>
          <a:p>
            <a:pPr marL="0" indent="0">
              <a:buNone/>
            </a:pPr>
            <a:endParaRPr lang="en-GB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48"/>
    </mc:Choice>
    <mc:Fallback xmlns="">
      <p:transition spd="slow" advTm="24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Molecular Bonding and Structures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Lewis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proposed that a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covalent bond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is formed when two neighbouring atoms share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an electron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pair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single </a:t>
            </a:r>
            <a:r>
              <a:rPr lang="en-GB" sz="1800" b="1" dirty="0" smtClean="0">
                <a:latin typeface="Times New Roman" pitchFamily="18" charset="0"/>
                <a:cs typeface="Times New Roman" pitchFamily="18" charset="0"/>
              </a:rPr>
              <a:t>bond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is formed when two atoms  share a pair of electron (A:B). It is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denoted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by A – B.</a:t>
            </a:r>
          </a:p>
          <a:p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 presence of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two shared electron pairs (A::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B) resulted in double bond, A=B;</a:t>
            </a:r>
          </a:p>
          <a:p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While a triple bond, A≡B, is formed when two atoms share three pairs of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electrons (A:::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B).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unshared pair of valence electrons on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an atom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(A:) is called a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lone pair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GB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Although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lone pairs do not contribute directly to the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bonding, they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do influence the shape of the molecule and play an important role in its properties.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63"/>
    </mc:Choice>
    <mc:Fallback xmlns="">
      <p:transition spd="slow" advTm="161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The Octet Rule and Lewis structure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600" i="1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atom shares electrons with neighbouring atoms to achieve a total of eight </a:t>
            </a:r>
            <a:r>
              <a:rPr lang="en-GB" sz="1600" i="1" dirty="0" smtClean="0">
                <a:latin typeface="Times New Roman" pitchFamily="18" charset="0"/>
                <a:cs typeface="Times New Roman" pitchFamily="18" charset="0"/>
              </a:rPr>
              <a:t>valence electrons </a:t>
            </a:r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(an ‘octet’).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octet rule provides a simple way of constructing a </a:t>
            </a:r>
            <a:r>
              <a:rPr lang="en-GB" sz="1600" b="1" dirty="0">
                <a:latin typeface="Times New Roman" pitchFamily="18" charset="0"/>
                <a:cs typeface="Times New Roman" pitchFamily="18" charset="0"/>
              </a:rPr>
              <a:t>Lewis structure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, a diagram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that shows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the pattern of bonds and lone pairs in a molecule. </a:t>
            </a:r>
            <a:endParaRPr lang="en-GB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Decide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on the number of electrons that are to be included in the structure by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adding together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the numbers of all the valence electrons provided by the atoms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negative charge on an ion corresponds to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an additional electron (+1) and each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positive charge corresponds to one electron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less (-1).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Write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the chemical symbols of the atoms in the arrangement that shows which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atoms are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bonded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together. The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less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electronegative element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is usually the central atom of a molecule, as in CO</a:t>
            </a:r>
            <a:r>
              <a:rPr lang="en-GB" sz="16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GB" sz="16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sz="1600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but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there are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many well-known exceptions (H</a:t>
            </a:r>
            <a:r>
              <a:rPr lang="en-GB" sz="16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O and NH</a:t>
            </a:r>
            <a:r>
              <a:rPr lang="en-GB" sz="1600" baseline="-25000" dirty="0"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among them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endParaRPr lang="en-GB" sz="1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Distribute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the electrons in pairs so that there is one pair of electrons forming a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single bond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between each pair of atoms bonded together, and then supply electron pairs (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to form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lone pairs or multiple bonds) until each atom has an octet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Clr>
                <a:srgbClr val="FF0000"/>
              </a:buClr>
              <a:buNone/>
            </a:pPr>
            <a:endParaRPr lang="en-GB" sz="16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bonding pair (:) is then represented by a single line </a:t>
            </a:r>
            <a:r>
              <a:rPr lang="en-GB" sz="1600" dirty="0" smtClean="0">
                <a:latin typeface="Times New Roman" pitchFamily="18" charset="0"/>
                <a:cs typeface="Times New Roman" pitchFamily="18" charset="0"/>
              </a:rPr>
              <a:t>(-). </a:t>
            </a:r>
            <a:endParaRPr lang="en-GB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723"/>
    </mc:Choice>
    <mc:Fallback xmlns="">
      <p:transition spd="slow" advTm="29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latin typeface="Times New Roman" pitchFamily="18" charset="0"/>
                <a:cs typeface="Times New Roman" pitchFamily="18" charset="0"/>
              </a:rPr>
              <a:t>Examples—Writing Lewis structure for BF</a:t>
            </a:r>
            <a:r>
              <a:rPr lang="en-GB" sz="32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sz="3200" baseline="30000" dirty="0" smtClean="0">
                <a:latin typeface="Times New Roman" pitchFamily="18" charset="0"/>
                <a:cs typeface="Times New Roman" pitchFamily="18" charset="0"/>
              </a:rPr>
              <a:t>-</a:t>
            </a:r>
            <a:endParaRPr lang="en-GB" sz="32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Solution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Determine the total valence electrons for the molecule as follows-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      B:  [He] 2s</a:t>
            </a:r>
            <a:r>
              <a:rPr lang="en-GB" sz="2000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2p</a:t>
            </a:r>
            <a:r>
              <a:rPr lang="en-GB" sz="2000" baseline="30000" dirty="0" smtClean="0">
                <a:latin typeface="Times New Roman" pitchFamily="18" charset="0"/>
                <a:cs typeface="Times New Roman" pitchFamily="18" charset="0"/>
              </a:rPr>
              <a:t>1      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=&gt;   3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     4F:  [He]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2s</a:t>
            </a:r>
            <a:r>
              <a:rPr lang="en-GB" sz="2000" baseline="30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2p</a:t>
            </a:r>
            <a:r>
              <a:rPr lang="en-GB" sz="2000" baseline="30000" dirty="0" smtClean="0">
                <a:latin typeface="Times New Roman" pitchFamily="18" charset="0"/>
                <a:cs typeface="Times New Roman" pitchFamily="18" charset="0"/>
              </a:rPr>
              <a:t>5     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=&gt;  4(7) = 28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     Overall charge (-1)  =&gt;  +1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----------------------------------------------</a:t>
            </a: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Total valence electrons =32 electrons</a:t>
            </a: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Exercise: Write the Lewis structures for the following molecules – PCl</a:t>
            </a:r>
            <a:r>
              <a:rPr lang="en-GB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, CO</a:t>
            </a:r>
            <a:r>
              <a:rPr lang="en-GB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, CO, CO</a:t>
            </a:r>
            <a:r>
              <a:rPr lang="en-GB" sz="2000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GB" sz="2000" baseline="30000" dirty="0" smtClean="0">
                <a:latin typeface="Times New Roman" pitchFamily="18" charset="0"/>
                <a:cs typeface="Times New Roman" pitchFamily="18" charset="0"/>
              </a:rPr>
              <a:t>2-</a:t>
            </a: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954476"/>
              </p:ext>
            </p:extLst>
          </p:nvPr>
        </p:nvGraphicFramePr>
        <p:xfrm>
          <a:off x="6012160" y="2276872"/>
          <a:ext cx="22225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CS ChemDraw Drawing" r:id="rId5" imgW="2223000" imgH="1863720" progId="ChemDraw.Document.6.0">
                  <p:embed/>
                </p:oleObj>
              </mc:Choice>
              <mc:Fallback>
                <p:oleObj name="CS ChemDraw Drawing" r:id="rId5" imgW="2223000" imgH="186372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2160" y="2276872"/>
                        <a:ext cx="2222500" cy="186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66"/>
    </mc:Choice>
    <mc:Fallback xmlns="">
      <p:transition spd="slow" advTm="178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Resonance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80920" cy="4896544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single Lewis structure is often an inadequate description of the molecule and this deficiency is overcome by introducing the concept of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resonance.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Resonance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occurs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between structures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that differ only in the allocation of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electrons and it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is indicated by a double-headed arrow, as shown below:</a:t>
            </a:r>
          </a:p>
          <a:p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i="1" dirty="0">
                <a:latin typeface="Times New Roman" pitchFamily="18" charset="0"/>
                <a:cs typeface="Times New Roman" pitchFamily="18" charset="0"/>
              </a:rPr>
              <a:t>blended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structure of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two or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more Lewis structures is called a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resonance hybrid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44573"/>
              </p:ext>
            </p:extLst>
          </p:nvPr>
        </p:nvGraphicFramePr>
        <p:xfrm>
          <a:off x="2843808" y="2780928"/>
          <a:ext cx="30908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CS ChemDraw Drawing" r:id="rId6" imgW="3091320" imgH="950400" progId="ChemDraw.Document.6.0">
                  <p:embed/>
                </p:oleObj>
              </mc:Choice>
              <mc:Fallback>
                <p:oleObj name="CS ChemDraw Drawing" r:id="rId6" imgW="3091320" imgH="95040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3808" y="2780928"/>
                        <a:ext cx="3090863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1169"/>
              </p:ext>
            </p:extLst>
          </p:nvPr>
        </p:nvGraphicFramePr>
        <p:xfrm>
          <a:off x="1691680" y="3861048"/>
          <a:ext cx="5173663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CS ChemDraw Drawing" r:id="rId8" imgW="5185800" imgH="1505160" progId="ChemDraw.Document.6.0">
                  <p:embed/>
                </p:oleObj>
              </mc:Choice>
              <mc:Fallback>
                <p:oleObj name="CS ChemDraw Drawing" r:id="rId8" imgW="5185800" imgH="150516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1680" y="3861048"/>
                        <a:ext cx="5173663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23"/>
    </mc:Choice>
    <mc:Fallback xmlns="">
      <p:transition spd="slow" advTm="172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itchFamily="18" charset="0"/>
                <a:cs typeface="Times New Roman" pitchFamily="18" charset="0"/>
              </a:rPr>
              <a:t>Structure and bond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95088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equilibrium bond length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in a molecule is the distance between the centres of the two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bonded atoms. To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a reasonable first approximation, equilibrium bond lengths can be partitioned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into contributions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from each atom of the bonded pair. 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contribution of an atom to a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covalent bond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is called the </a:t>
            </a:r>
            <a:r>
              <a:rPr lang="en-GB" sz="1800" b="1" dirty="0">
                <a:latin typeface="Times New Roman" pitchFamily="18" charset="0"/>
                <a:cs typeface="Times New Roman" pitchFamily="18" charset="0"/>
              </a:rPr>
              <a:t>covalent radius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of the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element</a:t>
            </a:r>
            <a:r>
              <a:rPr lang="en-GB" sz="1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We can use the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covalent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radii to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predict, for example, that the length of a PN bond is 110 pm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74 pm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=184 pm.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Covalent radii are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approximately equal to the separation of nuclei when the cores of the two atoms are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in contact. However, when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1800" i="1" dirty="0">
                <a:latin typeface="Times New Roman" pitchFamily="18" charset="0"/>
                <a:cs typeface="Times New Roman" pitchFamily="18" charset="0"/>
              </a:rPr>
              <a:t>valence 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shells of the two atoms are in nonbonding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contact, the separation is known as van der Waals radius.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van der Waals radii are of paramount importance for understanding the packing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of molecular compounds in crystals, the conformations adopted by small but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flexible molecules</a:t>
            </a:r>
            <a:r>
              <a:rPr lang="en-GB" sz="1800" dirty="0">
                <a:latin typeface="Times New Roman" pitchFamily="18" charset="0"/>
                <a:cs typeface="Times New Roman" pitchFamily="18" charset="0"/>
              </a:rPr>
              <a:t>, and the shapes of biological macromolecules</a:t>
            </a:r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20" y="5138736"/>
            <a:ext cx="11811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800" y="5429656"/>
            <a:ext cx="12192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8209" y="6488668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Covalent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adius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9800" y="6415272"/>
            <a:ext cx="20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an der </a:t>
            </a:r>
            <a:r>
              <a:rPr lang="en-GB" dirty="0" err="1" smtClean="0">
                <a:latin typeface="Times New Roman" pitchFamily="18" charset="0"/>
                <a:cs typeface="Times New Roman" pitchFamily="18" charset="0"/>
              </a:rPr>
              <a:t>waals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 radius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780"/>
    </mc:Choice>
    <mc:Fallback xmlns="">
      <p:transition spd="slow" advTm="237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79" y="2193038"/>
            <a:ext cx="2957762" cy="428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4" y="1772816"/>
            <a:ext cx="3024336" cy="475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620688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Covalent radii, </a:t>
            </a:r>
            <a:r>
              <a:rPr lang="en-GB" b="1" dirty="0" err="1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GB" b="1" baseline="-25000" dirty="0" err="1" smtClean="0">
                <a:latin typeface="Times New Roman" pitchFamily="18" charset="0"/>
                <a:cs typeface="Times New Roman" pitchFamily="18" charset="0"/>
              </a:rPr>
              <a:t>COV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/pm</a:t>
            </a:r>
            <a:endParaRPr lang="en-GB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0246" y="1588150"/>
            <a:ext cx="3447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Equilibrium bond lengths, Re / pm</a:t>
            </a:r>
            <a:endParaRPr lang="en-GB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91"/>
    </mc:Choice>
    <mc:Fallback xmlns="">
      <p:transition spd="slow" advTm="51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Times New Roman" pitchFamily="18" charset="0"/>
                <a:cs typeface="Times New Roman" pitchFamily="18" charset="0"/>
              </a:rPr>
              <a:t>Bond strength and Reaction Enthalpies</a:t>
            </a:r>
            <a:endParaRPr lang="en-GB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strength of a bond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is measured by its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dissociation enthalpy. For example: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A-B(g) → A(g) + B(g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>
              <a:buClr>
                <a:srgbClr val="C00000"/>
              </a:buClr>
              <a:buNone/>
            </a:pPr>
            <a:endParaRPr lang="en-GB" b="1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Mean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bond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enthalpies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are used to make rough estimate of </a:t>
            </a:r>
            <a:r>
              <a:rPr lang="en-GB" b="1" dirty="0" smtClean="0">
                <a:latin typeface="Times New Roman" pitchFamily="18" charset="0"/>
                <a:cs typeface="Times New Roman" pitchFamily="18" charset="0"/>
              </a:rPr>
              <a:t>Reaction Enthalpies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when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enthalpies of formation or actual bond enthalpies are unavailable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Clr>
                <a:srgbClr val="C00000"/>
              </a:buClr>
              <a:buNone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b="1" dirty="0">
                <a:latin typeface="Times New Roman" pitchFamily="18" charset="0"/>
                <a:cs typeface="Times New Roman" pitchFamily="18" charset="0"/>
              </a:rPr>
              <a:t>mean bond enthalpy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, is the average bond dissociation enthalpy taken over a </a:t>
            </a: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series of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AB bonds in different molecules </a:t>
            </a: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Estimate the reaction enthalpy for the production of SF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(g) from SF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(g) given that the mean bond enthalpies of F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, SF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, and SF</a:t>
            </a:r>
            <a:r>
              <a:rPr lang="en-GB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 are 158, 343, and 327 kJ mol</a:t>
            </a:r>
            <a:r>
              <a:rPr lang="en-GB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, respectively.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82"/>
    </mc:Choice>
    <mc:Fallback xmlns="">
      <p:transition spd="slow" advTm="113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1800" b="1" i="1" dirty="0" smtClean="0">
                <a:latin typeface="Times New Roman" pitchFamily="18" charset="0"/>
                <a:cs typeface="Times New Roman" pitchFamily="18" charset="0"/>
              </a:rPr>
              <a:t>Answer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We make use of the fact that the enthalpy of a reaction is equal to the difference between the sum of the bond enthalpies for broken bonds and the sum of the enthalpies of the bonds that are formed.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 reaction is:     SF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(g) +  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(g) → SF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(g)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In this reaction, 1 </a:t>
            </a:r>
            <a:r>
              <a:rPr lang="en-GB" sz="180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of F-F bonds and 4 </a:t>
            </a:r>
            <a:r>
              <a:rPr lang="en-GB" sz="180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S-F bonds (in SF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) must be broken, corresponding to an enthalpy change of :    158 kJ + (4 x 343 kJ)   =   + 1530 kJ. </a:t>
            </a:r>
          </a:p>
          <a:p>
            <a:endParaRPr lang="en-GB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This enthalpy change is positive because energy will be used in breaking bonds. </a:t>
            </a:r>
          </a:p>
          <a:p>
            <a:endParaRPr lang="en-GB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Then 6 </a:t>
            </a:r>
            <a:r>
              <a:rPr lang="en-GB" sz="180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of S-F bonds (in SF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) must be formed, corresponding to an enthalpy change of :   6 x (-327 kJ)   =  - 1962 kJ.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 This enthalpy change is negative because energy is released when the bonds are formed.  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The net enthalpy change is therefore:  </a:t>
            </a:r>
            <a:r>
              <a:rPr lang="el-GR" sz="1800" i="1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nn-NO" sz="1800" i="1" dirty="0" smtClean="0">
                <a:latin typeface="Times New Roman" pitchFamily="18" charset="0"/>
                <a:cs typeface="Times New Roman" pitchFamily="18" charset="0"/>
              </a:rPr>
              <a:t>H  =   </a:t>
            </a:r>
            <a:r>
              <a:rPr lang="nn-NO" sz="1800" dirty="0" smtClean="0">
                <a:latin typeface="Times New Roman" pitchFamily="18" charset="0"/>
                <a:cs typeface="Times New Roman" pitchFamily="18" charset="0"/>
              </a:rPr>
              <a:t>1530 kJ   -  1962 kJ      =    - 432 kJ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Hence, the reaction is strongly exothermic. The experimental value for the reaction is - 434 kJ, which is in excellent agreement with the estimated value.</a:t>
            </a:r>
          </a:p>
          <a:p>
            <a:pPr>
              <a:buClr>
                <a:srgbClr val="C00000"/>
              </a:buClr>
              <a:buFont typeface="Wingdings" pitchFamily="2" charset="2"/>
              <a:buChar char="q"/>
            </a:pPr>
            <a:r>
              <a:rPr lang="en-GB" sz="1800" i="1" dirty="0" smtClean="0">
                <a:latin typeface="Times New Roman" pitchFamily="18" charset="0"/>
                <a:cs typeface="Times New Roman" pitchFamily="18" charset="0"/>
              </a:rPr>
              <a:t>Self-test: 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Estimate the enthalpy of formation of H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S from S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8 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(a cyclic molecule) and H</a:t>
            </a:r>
            <a:r>
              <a:rPr lang="en-GB" sz="18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GB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70"/>
    </mc:Choice>
    <mc:Fallback xmlns="">
      <p:transition spd="slow" advTm="18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1449</Words>
  <Application>Microsoft Office PowerPoint</Application>
  <PresentationFormat>On-screen Show (4:3)</PresentationFormat>
  <Paragraphs>107</Paragraphs>
  <Slides>10</Slides>
  <Notes>4</Notes>
  <HiddenSlides>0</HiddenSlides>
  <MMClips>10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CS ChemDraw Drawing</vt:lpstr>
      <vt:lpstr>CHM 1O1:General Chemistry I (Stream 2)</vt:lpstr>
      <vt:lpstr>Molecular Bonding and Structures</vt:lpstr>
      <vt:lpstr>The Octet Rule and Lewis structure</vt:lpstr>
      <vt:lpstr>Examples—Writing Lewis structure for BF4-</vt:lpstr>
      <vt:lpstr>Resonance</vt:lpstr>
      <vt:lpstr>Structure and bond properties</vt:lpstr>
      <vt:lpstr>PowerPoint Presentation</vt:lpstr>
      <vt:lpstr>Bond strength and Reaction Enthalpies</vt:lpstr>
      <vt:lpstr>PowerPoint Presentation</vt:lpstr>
      <vt:lpstr>Electronegativity and Bond Polarity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Chemistry I</dc:title>
  <dc:creator>Dr Sobola</dc:creator>
  <cp:lastModifiedBy>Dr Sobola</cp:lastModifiedBy>
  <cp:revision>49</cp:revision>
  <dcterms:created xsi:type="dcterms:W3CDTF">2020-04-17T13:53:00Z</dcterms:created>
  <dcterms:modified xsi:type="dcterms:W3CDTF">2020-05-08T10:18:45Z</dcterms:modified>
</cp:coreProperties>
</file>